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5143500" cx="9144000"/>
  <p:notesSz cx="6858000" cy="9144000"/>
  <p:embeddedFontLst>
    <p:embeddedFont>
      <p:font typeface="Helvetica Neue"/>
      <p:regular r:id="rId41"/>
      <p:bold r:id="rId42"/>
      <p:italic r:id="rId43"/>
      <p:boldItalic r:id="rId44"/>
    </p:embeddedFont>
    <p:embeddedFont>
      <p:font typeface="Helvetica Neue Light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BA4E002-FBCD-4724-8035-FB23567F41B6}">
  <a:tblStyle styleId="{3BA4E002-FBCD-4724-8035-FB23567F41B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HelveticaNeue-bold.fntdata"/><Relationship Id="rId41" Type="http://schemas.openxmlformats.org/officeDocument/2006/relationships/font" Target="fonts/HelveticaNeue-regular.fntdata"/><Relationship Id="rId22" Type="http://schemas.openxmlformats.org/officeDocument/2006/relationships/slide" Target="slides/slide17.xml"/><Relationship Id="rId44" Type="http://schemas.openxmlformats.org/officeDocument/2006/relationships/font" Target="fonts/HelveticaNeue-boldItalic.fntdata"/><Relationship Id="rId21" Type="http://schemas.openxmlformats.org/officeDocument/2006/relationships/slide" Target="slides/slide16.xml"/><Relationship Id="rId43" Type="http://schemas.openxmlformats.org/officeDocument/2006/relationships/font" Target="fonts/HelveticaNeue-italic.fntdata"/><Relationship Id="rId24" Type="http://schemas.openxmlformats.org/officeDocument/2006/relationships/slide" Target="slides/slide19.xml"/><Relationship Id="rId46" Type="http://schemas.openxmlformats.org/officeDocument/2006/relationships/font" Target="fonts/HelveticaNeueLight-bold.fntdata"/><Relationship Id="rId23" Type="http://schemas.openxmlformats.org/officeDocument/2006/relationships/slide" Target="slides/slide18.xml"/><Relationship Id="rId45" Type="http://schemas.openxmlformats.org/officeDocument/2006/relationships/font" Target="fonts/HelveticaNeueLight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8" Type="http://schemas.openxmlformats.org/officeDocument/2006/relationships/font" Target="fonts/HelveticaNeueLight-boldItalic.fntdata"/><Relationship Id="rId25" Type="http://schemas.openxmlformats.org/officeDocument/2006/relationships/slide" Target="slides/slide20.xml"/><Relationship Id="rId47" Type="http://schemas.openxmlformats.org/officeDocument/2006/relationships/font" Target="fonts/HelveticaNeueLight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a73071f0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a73071f0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a73071f0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a73071f0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a73071f06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a73071f06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7a73071f06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7a73071f06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7a73071f06_1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7a73071f06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a73071f06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a73071f06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a73071f06_2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a73071f06_2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a73071f06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a73071f06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a73071f06_0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a73071f06_0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7a73071f06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7a73071f06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a73071f0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a73071f0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7a73071f06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7a73071f06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a73071f06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a73071f06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a73071f06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a73071f06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a73071f06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a73071f06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7a73071f06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7a73071f06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7a73071f06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7a73071f06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7a73071f06_2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7a73071f06_2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7a73071f06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7a73071f06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7a7a8cf99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7a7a8cf99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a7a8cf99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a7a8cf99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7a73071f06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7a73071f06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7a7a8cf99f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7a7a8cf99f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7a7a8cf99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7a7a8cf99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a7a8cf99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a7a8cf99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7a73071f06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7a73071f06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7a7a8cf99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7a7a8cf99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7a73071f06_2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7a73071f06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7a73e6f32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7a73e6f32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a73071f0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a73071f0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a7a8cf99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a7a8cf99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a73071f06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a73071f06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a73071f06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a73071f06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7a73071f0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7a73071f0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Font typeface="Helvetica Neue"/>
              <a:buNone/>
              <a:defRPr b="1" sz="5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Helvetica Neue Light"/>
              <a:buNone/>
              <a:defRPr sz="2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>
              <a:buNone/>
              <a:defRPr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  <a:defRPr>
                <a:solidFill>
                  <a:srgbClr val="434343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elvetica Neue"/>
              <a:buNone/>
              <a:defRPr b="1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Helvetica Neue"/>
              <a:buChar char="●"/>
              <a:defRPr sz="18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●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Helvetica Neue"/>
              <a:buChar char="○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Helvetica Neue"/>
              <a:buChar char="■"/>
              <a:defRPr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5.png"/><Relationship Id="rId5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5.png"/><Relationship Id="rId4" Type="http://schemas.openxmlformats.org/officeDocument/2006/relationships/image" Target="../media/image24.png"/><Relationship Id="rId5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9.png"/><Relationship Id="rId4" Type="http://schemas.openxmlformats.org/officeDocument/2006/relationships/image" Target="../media/image25.png"/><Relationship Id="rId5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37.png"/><Relationship Id="rId5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rgbClr val="CC41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Battleground</a:t>
            </a: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40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State</a:t>
            </a:r>
            <a:r>
              <a:rPr b="1" lang="en" sz="4000">
                <a:latin typeface="Helvetica Neue"/>
                <a:ea typeface="Helvetica Neue"/>
                <a:cs typeface="Helvetica Neue"/>
                <a:sym typeface="Helvetica Neue"/>
              </a:rPr>
              <a:t>: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Characterizing and Understanding Political Bias in </a:t>
            </a:r>
            <a:r>
              <a:rPr lang="en" sz="3000"/>
              <a:t>News </a:t>
            </a: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Discourse on Reddit</a:t>
            </a:r>
            <a:endParaRPr b="1" sz="3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 Light"/>
                <a:ea typeface="Helvetica Neue Light"/>
                <a:cs typeface="Helvetica Neue Light"/>
                <a:sym typeface="Helvetica Neue Light"/>
              </a:rPr>
              <a:t>Mansi Ganatra &amp; Samar Haider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12/2/2019</a:t>
            </a:r>
            <a:endParaRPr sz="2000"/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RQ 1: Media bias in submissions on neutral, news subreddits</a:t>
            </a:r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use media bias ratings obtained from </a:t>
            </a:r>
            <a:br>
              <a:rPr lang="en"/>
            </a:br>
            <a:r>
              <a:rPr lang="en"/>
              <a:t>AllSides to classify submissions as quoting</a:t>
            </a:r>
            <a:br>
              <a:rPr lang="en"/>
            </a:br>
            <a:r>
              <a:rPr lang="en"/>
              <a:t>n</a:t>
            </a:r>
            <a:r>
              <a:rPr lang="en"/>
              <a:t>ews from either left-, right-, or center-leaning</a:t>
            </a:r>
            <a:br>
              <a:rPr lang="en"/>
            </a:br>
            <a:r>
              <a:rPr lang="en"/>
              <a:t>media outlets</a:t>
            </a:r>
            <a:br>
              <a:rPr lang="en"/>
            </a:br>
            <a:br>
              <a:rPr lang="en"/>
            </a:br>
            <a:r>
              <a:rPr lang="en"/>
              <a:t>We then analyze the distribution of submissions</a:t>
            </a:r>
            <a:br>
              <a:rPr lang="en"/>
            </a:br>
            <a:r>
              <a:rPr lang="en"/>
              <a:t>f</a:t>
            </a:r>
            <a:r>
              <a:rPr lang="en"/>
              <a:t>rom each political leaning as well as the</a:t>
            </a:r>
            <a:br>
              <a:rPr lang="en"/>
            </a:br>
            <a:r>
              <a:rPr lang="en"/>
              <a:t>level of </a:t>
            </a:r>
            <a:r>
              <a:rPr lang="en"/>
              <a:t>e</a:t>
            </a:r>
            <a:r>
              <a:rPr lang="en"/>
              <a:t>ngagement with it, across the r/news,</a:t>
            </a:r>
            <a:br>
              <a:rPr lang="en"/>
            </a:br>
            <a:r>
              <a:rPr lang="en"/>
              <a:t>r/worldnews, and r/politics subreddits</a:t>
            </a:r>
            <a:endParaRPr/>
          </a:p>
        </p:txBody>
      </p:sp>
      <p:sp>
        <p:nvSpPr>
          <p:cNvPr id="131" name="Google Shape;131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0508" y="1152475"/>
            <a:ext cx="3191791" cy="351074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311700" y="4725900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https://www.allsides.com/media-bias/media-bias-chart</a:t>
            </a:r>
            <a:endParaRPr sz="1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Media bias: </a:t>
            </a:r>
            <a:r>
              <a:rPr b="0" lang="en"/>
              <a:t>number of submissions by leaning</a:t>
            </a:r>
            <a:endParaRPr b="0"/>
          </a:p>
        </p:txBody>
      </p:sp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Left-leaning websites are used as sources more often than either center- or right-leaning </a:t>
            </a:r>
            <a:r>
              <a:rPr lang="en"/>
              <a:t>o</a:t>
            </a:r>
            <a:r>
              <a:rPr lang="en"/>
              <a:t>nes in U.S.-centric subreddits. However, r/worldnews is more centrist. </a:t>
            </a:r>
            <a:endParaRPr/>
          </a:p>
        </p:txBody>
      </p:sp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1" name="Google Shape;14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2271688"/>
            <a:ext cx="2696625" cy="2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3688" y="2271697"/>
            <a:ext cx="2696625" cy="2391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5677" y="2271700"/>
            <a:ext cx="2696625" cy="238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Media bias: </a:t>
            </a:r>
            <a:r>
              <a:rPr b="0" lang="en"/>
              <a:t>popularity of submissions by leaning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Left-leaning websites receive more upvotes than others in r/news but fare identically to center-leaning ones in r/politics. r/worldnews remains centrist.</a:t>
            </a:r>
            <a:endParaRPr/>
          </a:p>
        </p:txBody>
      </p:sp>
      <p:sp>
        <p:nvSpPr>
          <p:cNvPr id="150" name="Google Shape;15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737" y="2271676"/>
            <a:ext cx="2654525" cy="239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7775" y="2271675"/>
            <a:ext cx="2654525" cy="2391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1" y="2271688"/>
            <a:ext cx="2654528" cy="23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Media bias: </a:t>
            </a:r>
            <a:r>
              <a:rPr b="0" lang="en"/>
              <a:t>engagement on submissions by leaning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Average number of comments on submissions.</a:t>
            </a:r>
            <a:endParaRPr/>
          </a:p>
        </p:txBody>
      </p:sp>
      <p:sp>
        <p:nvSpPr>
          <p:cNvPr id="160" name="Google Shape;16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075" y="2271687"/>
            <a:ext cx="2559851" cy="239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2450" y="2271688"/>
            <a:ext cx="2559851" cy="2391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271688"/>
            <a:ext cx="2559849" cy="23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Media bias: </a:t>
            </a:r>
            <a:r>
              <a:rPr b="0" lang="en"/>
              <a:t>engagement on submissions by leaning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/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Average upvotes per comment on submissions.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075" y="2248523"/>
            <a:ext cx="2559851" cy="239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2450" y="2248525"/>
            <a:ext cx="2559850" cy="2414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253225"/>
            <a:ext cx="2559851" cy="23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Following the election</a:t>
            </a:r>
            <a:r>
              <a:rPr lang="en"/>
              <a:t>: </a:t>
            </a:r>
            <a:r>
              <a:rPr b="0" lang="en"/>
              <a:t>tracking activity over time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1" name="Google Shape;181;p27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156" y="1017725"/>
            <a:ext cx="7561689" cy="42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Following the election: </a:t>
            </a:r>
            <a:r>
              <a:rPr b="0" lang="en"/>
              <a:t>tracking activity over time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9" name="Google Shape;189;p28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156" y="1017725"/>
            <a:ext cx="7561689" cy="42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Following the election: </a:t>
            </a:r>
            <a:r>
              <a:rPr b="0" lang="en"/>
              <a:t>tracking activity over time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7" name="Google Shape;197;p29" title="Chart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156" y="1017725"/>
            <a:ext cx="7561689" cy="425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RQ 2: Does the identity of a media outlet predict a submission’s popularity and engagement?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use media bias ratings obtained from </a:t>
            </a:r>
            <a:br>
              <a:rPr lang="en"/>
            </a:br>
            <a:r>
              <a:rPr lang="en"/>
              <a:t>AllSides to classify submissions as quoting</a:t>
            </a:r>
            <a:br>
              <a:rPr lang="en"/>
            </a:br>
            <a:r>
              <a:rPr lang="en"/>
              <a:t>news from either left-, right-, or center-leaning</a:t>
            </a:r>
            <a:br>
              <a:rPr lang="en"/>
            </a:br>
            <a:r>
              <a:rPr lang="en"/>
              <a:t>media outlets</a:t>
            </a:r>
            <a:br>
              <a:rPr lang="en"/>
            </a:br>
            <a:br>
              <a:rPr lang="en"/>
            </a:br>
            <a:r>
              <a:rPr lang="en"/>
              <a:t>We then create a dataset with features that include</a:t>
            </a:r>
            <a:br>
              <a:rPr lang="en"/>
            </a:br>
            <a:r>
              <a:rPr lang="en"/>
              <a:t>a</a:t>
            </a:r>
            <a:r>
              <a:rPr lang="en"/>
              <a:t> semantic representation of submissions’ title, the</a:t>
            </a:r>
            <a:br>
              <a:rPr lang="en"/>
            </a:br>
            <a:r>
              <a:rPr lang="en"/>
              <a:t>political leaning of their source, its historic popularity,</a:t>
            </a:r>
            <a:br>
              <a:rPr lang="en"/>
            </a:br>
            <a:r>
              <a:rPr lang="en"/>
              <a:t>a</a:t>
            </a:r>
            <a:r>
              <a:rPr lang="en"/>
              <a:t>nd the time of day the submission is made</a:t>
            </a:r>
            <a:endParaRPr/>
          </a:p>
        </p:txBody>
      </p:sp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0400" y="1537325"/>
            <a:ext cx="2841900" cy="312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0"/>
          <p:cNvSpPr txBox="1"/>
          <p:nvPr/>
        </p:nvSpPr>
        <p:spPr>
          <a:xfrm>
            <a:off x="311700" y="4725900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https://www.allsides.com/media-bias/media-bias-chart</a:t>
            </a:r>
            <a:endParaRPr sz="1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 unfair correlation? </a:t>
            </a:r>
            <a:r>
              <a:rPr b="0" lang="en"/>
              <a:t>Political leaning of n</a:t>
            </a:r>
            <a:r>
              <a:rPr b="0" lang="en"/>
              <a:t>ews source predicts expected popularity and engagement on r/news</a:t>
            </a:r>
            <a:endParaRPr b="0"/>
          </a:p>
        </p:txBody>
      </p:sp>
      <p:sp>
        <p:nvSpPr>
          <p:cNvPr id="212" name="Google Shape;212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3" name="Google Shape;213;p31"/>
          <p:cNvGraphicFramePr/>
          <p:nvPr/>
        </p:nvGraphicFramePr>
        <p:xfrm>
          <a:off x="2741550" y="1975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{3BA4E002-FBCD-4724-8035-FB23567F41B6}</a:tableStyleId>
              </a:tblPr>
              <a:tblGrid>
                <a:gridCol w="797025"/>
                <a:gridCol w="1158700"/>
                <a:gridCol w="1217025"/>
              </a:tblGrid>
              <a:tr h="25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feature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 comments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# upvotes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center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0.01960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0.01528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3C78D8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left</a:t>
                      </a:r>
                      <a:endParaRPr>
                        <a:solidFill>
                          <a:srgbClr val="3C78D8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0.04158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0.03076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other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-0.01770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-0.01026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412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right</a:t>
                      </a:r>
                      <a:endParaRPr>
                        <a:solidFill>
                          <a:srgbClr val="CC412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0.00541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-0.00072</a:t>
                      </a:r>
                      <a:endParaRPr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evening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-0.01392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-0.01322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morning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0.01254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0.01148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night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-0.00727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-0.00657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00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noon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0.01138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0.01086</a:t>
                      </a:r>
                      <a:endParaRPr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14" name="Google Shape;214;p31"/>
          <p:cNvSpPr txBox="1"/>
          <p:nvPr/>
        </p:nvSpPr>
        <p:spPr>
          <a:xfrm rot="-768">
            <a:off x="1329133" y="2547582"/>
            <a:ext cx="13437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source leaning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1154525" y="3690425"/>
            <a:ext cx="1518300" cy="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submission time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political landscape in the United States</a:t>
            </a:r>
            <a:br>
              <a:rPr lang="en"/>
            </a:br>
            <a:r>
              <a:rPr lang="en"/>
              <a:t>has grown increasingly polarized over the last</a:t>
            </a:r>
            <a:br>
              <a:rPr lang="en"/>
            </a:br>
            <a:r>
              <a:rPr lang="en"/>
              <a:t>half century</a:t>
            </a:r>
            <a:br>
              <a:rPr lang="en"/>
            </a:br>
            <a:br>
              <a:rPr lang="en"/>
            </a:br>
            <a:r>
              <a:rPr lang="en"/>
              <a:t>This trend of hyper-partisan politics has led to</a:t>
            </a:r>
            <a:br>
              <a:rPr lang="en"/>
            </a:br>
            <a:r>
              <a:rPr lang="en"/>
              <a:t>less cross-aisle cooperation than ever before</a:t>
            </a:r>
            <a:br>
              <a:rPr lang="en"/>
            </a:br>
            <a:br>
              <a:rPr lang="en"/>
            </a:br>
            <a:r>
              <a:rPr lang="en"/>
              <a:t>But political strategy in Congress is driven by </a:t>
            </a:r>
            <a:br>
              <a:rPr lang="en"/>
            </a:br>
            <a:r>
              <a:rPr lang="en"/>
              <a:t>t</a:t>
            </a:r>
            <a:r>
              <a:rPr lang="en"/>
              <a:t>he pressure on each member from their </a:t>
            </a:r>
            <a:br>
              <a:rPr lang="en"/>
            </a:br>
            <a:r>
              <a:rPr lang="en"/>
              <a:t>constituents</a:t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8423" y="445025"/>
            <a:ext cx="3203878" cy="412385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11700" y="4725900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Andirs et. al., </a:t>
            </a:r>
            <a:r>
              <a:rPr lang="en" sz="1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</a:t>
            </a:r>
            <a:r>
              <a:rPr lang="en" sz="1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 Rise of Partisanship and Super-Cooperators in the U.S. House of Representatives, PLOS One 2015</a:t>
            </a:r>
            <a:endParaRPr sz="1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RQ 2: Community engagement on neutral ground</a:t>
            </a:r>
            <a:endParaRPr/>
          </a:p>
        </p:txBody>
      </p:sp>
      <p:sp>
        <p:nvSpPr>
          <p:cNvPr id="221" name="Google Shape;22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extract all cross-posting users, i.e.,</a:t>
            </a:r>
            <a:br>
              <a:rPr lang="en"/>
            </a:br>
            <a:r>
              <a:rPr lang="en"/>
              <a:t>t</a:t>
            </a:r>
            <a:r>
              <a:rPr lang="en"/>
              <a:t>hose who post in both partisan subreddits</a:t>
            </a:r>
            <a:br>
              <a:rPr lang="en"/>
            </a:br>
            <a:r>
              <a:rPr lang="en"/>
              <a:t>a</a:t>
            </a:r>
            <a:r>
              <a:rPr lang="en"/>
              <a:t>s well as in neutral subreddits</a:t>
            </a:r>
            <a:br>
              <a:rPr lang="en"/>
            </a:br>
            <a:br>
              <a:rPr lang="en"/>
            </a:br>
            <a:r>
              <a:rPr lang="en"/>
              <a:t>We compare the representation of users</a:t>
            </a:r>
            <a:br>
              <a:rPr lang="en"/>
            </a:br>
            <a:r>
              <a:rPr lang="en"/>
              <a:t>f</a:t>
            </a:r>
            <a:r>
              <a:rPr lang="en"/>
              <a:t>rom both sides of the aisle in the neutral</a:t>
            </a:r>
            <a:br>
              <a:rPr lang="en"/>
            </a:br>
            <a:r>
              <a:rPr lang="en"/>
              <a:t>subreddits</a:t>
            </a:r>
            <a:endParaRPr/>
          </a:p>
        </p:txBody>
      </p:sp>
      <p:sp>
        <p:nvSpPr>
          <p:cNvPr id="222" name="Google Shape;22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3" name="Google Shape;223;p32"/>
          <p:cNvSpPr txBox="1"/>
          <p:nvPr/>
        </p:nvSpPr>
        <p:spPr>
          <a:xfrm>
            <a:off x="6307100" y="2919750"/>
            <a:ext cx="14826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" sz="1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ews</a:t>
            </a:r>
            <a:br>
              <a:rPr lang="en" sz="1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</a:t>
            </a:r>
            <a:r>
              <a:rPr lang="en" sz="1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orldnews</a:t>
            </a:r>
            <a:br>
              <a:rPr lang="en" sz="1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politics</a:t>
            </a:r>
            <a:endParaRPr/>
          </a:p>
        </p:txBody>
      </p:sp>
      <p:sp>
        <p:nvSpPr>
          <p:cNvPr id="224" name="Google Shape;224;p32"/>
          <p:cNvSpPr txBox="1"/>
          <p:nvPr/>
        </p:nvSpPr>
        <p:spPr>
          <a:xfrm>
            <a:off x="5087900" y="1381275"/>
            <a:ext cx="1713000" cy="12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</a:t>
            </a:r>
            <a:r>
              <a:rPr lang="en" sz="18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illaryclinton</a:t>
            </a:r>
            <a:br>
              <a:rPr lang="en" sz="18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democrats</a:t>
            </a:r>
            <a:br>
              <a:rPr lang="en" sz="1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Liberal</a:t>
            </a:r>
            <a:endParaRPr/>
          </a:p>
        </p:txBody>
      </p:sp>
      <p:sp>
        <p:nvSpPr>
          <p:cNvPr id="225" name="Google Shape;225;p32"/>
          <p:cNvSpPr txBox="1"/>
          <p:nvPr/>
        </p:nvSpPr>
        <p:spPr>
          <a:xfrm>
            <a:off x="7230600" y="1307775"/>
            <a:ext cx="1913400" cy="14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solidFill>
                  <a:srgbClr val="CC41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The_Donald</a:t>
            </a:r>
            <a:br>
              <a:rPr lang="en" sz="1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>
                <a:solidFill>
                  <a:srgbClr val="CC41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Republican</a:t>
            </a:r>
            <a:br>
              <a:rPr lang="en" sz="1800">
                <a:solidFill>
                  <a:srgbClr val="434343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>
                <a:solidFill>
                  <a:srgbClr val="CC412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Conservative</a:t>
            </a:r>
            <a:endParaRPr/>
          </a:p>
        </p:txBody>
      </p:sp>
      <p:sp>
        <p:nvSpPr>
          <p:cNvPr id="226" name="Google Shape;226;p32"/>
          <p:cNvSpPr/>
          <p:nvPr/>
        </p:nvSpPr>
        <p:spPr>
          <a:xfrm rot="-1799618">
            <a:off x="6079809" y="2537756"/>
            <a:ext cx="334264" cy="66811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2"/>
          <p:cNvSpPr/>
          <p:nvPr/>
        </p:nvSpPr>
        <p:spPr>
          <a:xfrm rot="1799618">
            <a:off x="7722912" y="2537688"/>
            <a:ext cx="334264" cy="66826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32"/>
          <p:cNvSpPr/>
          <p:nvPr/>
        </p:nvSpPr>
        <p:spPr>
          <a:xfrm>
            <a:off x="6606350" y="1905150"/>
            <a:ext cx="884100" cy="3537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Community</a:t>
            </a:r>
            <a:r>
              <a:rPr lang="en"/>
              <a:t> engagement: </a:t>
            </a:r>
            <a:r>
              <a:rPr b="0" lang="en"/>
              <a:t>representation on neutral ground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en"/>
            </a:br>
            <a:r>
              <a:rPr lang="en"/>
              <a:t>Users from </a:t>
            </a:r>
            <a:r>
              <a:rPr b="1" lang="en">
                <a:solidFill>
                  <a:srgbClr val="CC4125"/>
                </a:solidFill>
              </a:rPr>
              <a:t>The_Donald</a:t>
            </a:r>
            <a:r>
              <a:rPr lang="en"/>
              <a:t> post more frequently than those from </a:t>
            </a:r>
            <a:r>
              <a:rPr b="1" lang="en">
                <a:solidFill>
                  <a:srgbClr val="3C78D8"/>
                </a:solidFill>
              </a:rPr>
              <a:t>hillaryclinton</a:t>
            </a:r>
            <a:r>
              <a:rPr lang="en"/>
              <a:t>.</a:t>
            </a:r>
            <a:endParaRPr/>
          </a:p>
        </p:txBody>
      </p:sp>
      <p:sp>
        <p:nvSpPr>
          <p:cNvPr id="235" name="Google Shape;23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199" y="2305947"/>
            <a:ext cx="2587599" cy="2391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700" y="2296970"/>
            <a:ext cx="2587600" cy="236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2" y="2305938"/>
            <a:ext cx="2587594" cy="23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Community engagement: </a:t>
            </a:r>
            <a:r>
              <a:rPr b="0" lang="en"/>
              <a:t>representation on neutral ground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/>
            </a:br>
            <a:r>
              <a:rPr lang="en"/>
              <a:t>Users from </a:t>
            </a:r>
            <a:r>
              <a:rPr b="1" lang="en">
                <a:solidFill>
                  <a:srgbClr val="CC4125"/>
                </a:solidFill>
              </a:rPr>
              <a:t>Conservative</a:t>
            </a:r>
            <a:r>
              <a:rPr lang="en"/>
              <a:t> post more frequently than those from </a:t>
            </a:r>
            <a:r>
              <a:rPr b="1" lang="en">
                <a:solidFill>
                  <a:srgbClr val="3C78D8"/>
                </a:solidFill>
              </a:rPr>
              <a:t>Liberal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6" name="Google Shape;24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200" y="2307057"/>
            <a:ext cx="2587600" cy="2346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700" y="2277434"/>
            <a:ext cx="2587600" cy="23655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297621"/>
            <a:ext cx="2587600" cy="2365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Community engagement: </a:t>
            </a:r>
            <a:r>
              <a:rPr b="0" lang="en"/>
              <a:t>representation on neutral ground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/>
            </a:br>
            <a:r>
              <a:rPr lang="en"/>
              <a:t>Users from </a:t>
            </a:r>
            <a:r>
              <a:rPr b="1" lang="en">
                <a:solidFill>
                  <a:srgbClr val="3C78D8"/>
                </a:solidFill>
              </a:rPr>
              <a:t>democrats</a:t>
            </a:r>
            <a:r>
              <a:rPr lang="en"/>
              <a:t> post more frequently than those from </a:t>
            </a:r>
            <a:r>
              <a:rPr b="1" lang="en">
                <a:solidFill>
                  <a:srgbClr val="CC4125"/>
                </a:solidFill>
              </a:rPr>
              <a:t>Republican</a:t>
            </a:r>
            <a:r>
              <a:rPr lang="en"/>
              <a:t>, although their numbers are comparable.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6" name="Google Shape;25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200" y="2305447"/>
            <a:ext cx="2587600" cy="2346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700" y="2294450"/>
            <a:ext cx="2587599" cy="236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294422"/>
            <a:ext cx="2587599" cy="2368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6"/>
          <p:cNvSpPr txBox="1"/>
          <p:nvPr/>
        </p:nvSpPr>
        <p:spPr>
          <a:xfrm>
            <a:off x="311700" y="4725900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Hutto and Gilbert, VADER: A Parsimonious Rule-based Model for Sentiment Analysis of Social Media Text, ICWSM 2014</a:t>
            </a:r>
            <a:endParaRPr sz="1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4" name="Google Shape;264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RQ 4: Mining sentiment surrounding political actors</a:t>
            </a:r>
            <a:endParaRPr/>
          </a:p>
        </p:txBody>
      </p:sp>
      <p:sp>
        <p:nvSpPr>
          <p:cNvPr id="265" name="Google Shape;265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extract all comments that contain</a:t>
            </a:r>
            <a:br>
              <a:rPr lang="en"/>
            </a:br>
            <a:r>
              <a:rPr lang="en"/>
              <a:t>m</a:t>
            </a:r>
            <a:r>
              <a:rPr lang="en"/>
              <a:t>entions of political actors and entities </a:t>
            </a:r>
            <a:br>
              <a:rPr lang="en"/>
            </a:br>
            <a:r>
              <a:rPr lang="en"/>
              <a:t>from both </a:t>
            </a:r>
            <a:r>
              <a:rPr lang="en"/>
              <a:t>p</a:t>
            </a:r>
            <a:r>
              <a:rPr lang="en"/>
              <a:t>arties</a:t>
            </a:r>
            <a:br>
              <a:rPr lang="en"/>
            </a:br>
            <a:br>
              <a:rPr lang="en"/>
            </a:br>
            <a:r>
              <a:rPr lang="en"/>
              <a:t>We compare average sentiment expressed</a:t>
            </a:r>
            <a:br>
              <a:rPr lang="en"/>
            </a:br>
            <a:r>
              <a:rPr lang="en"/>
              <a:t>b</a:t>
            </a:r>
            <a:r>
              <a:rPr lang="en"/>
              <a:t>y the community for these actors and entities</a:t>
            </a:r>
            <a:br>
              <a:rPr lang="en"/>
            </a:br>
            <a:r>
              <a:rPr lang="en"/>
              <a:t>i</a:t>
            </a:r>
            <a:r>
              <a:rPr lang="en"/>
              <a:t>n locally- and globally-focused subreddits</a:t>
            </a:r>
            <a:endParaRPr/>
          </a:p>
        </p:txBody>
      </p:sp>
      <p:sp>
        <p:nvSpPr>
          <p:cNvPr id="266" name="Google Shape;26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Mining sentiment:</a:t>
            </a:r>
            <a:r>
              <a:rPr b="0" lang="en"/>
              <a:t> comparing local and global attitudes towards political actors and entities</a:t>
            </a:r>
            <a:endParaRPr b="0"/>
          </a:p>
        </p:txBody>
      </p:sp>
      <p:sp>
        <p:nvSpPr>
          <p:cNvPr id="272" name="Google Shape;272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en"/>
            </a:br>
            <a:r>
              <a:rPr lang="en">
                <a:solidFill>
                  <a:srgbClr val="3C78D8"/>
                </a:solidFill>
              </a:rPr>
              <a:t>Hillary</a:t>
            </a:r>
            <a:r>
              <a:rPr lang="en"/>
              <a:t> is disliked more than </a:t>
            </a:r>
            <a:r>
              <a:rPr lang="en">
                <a:solidFill>
                  <a:srgbClr val="CC4125"/>
                </a:solidFill>
              </a:rPr>
              <a:t>Trump</a:t>
            </a:r>
            <a:r>
              <a:rPr lang="en"/>
              <a:t> locally, but even more so in r/worldnews (!)</a:t>
            </a:r>
            <a:endParaRPr/>
          </a:p>
        </p:txBody>
      </p:sp>
      <p:sp>
        <p:nvSpPr>
          <p:cNvPr id="273" name="Google Shape;273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74" name="Google Shape;27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200" y="2322719"/>
            <a:ext cx="2587600" cy="2340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688" y="2322724"/>
            <a:ext cx="2587600" cy="234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2322719"/>
            <a:ext cx="2587600" cy="234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Mining sentiment:</a:t>
            </a:r>
            <a:r>
              <a:rPr b="0" lang="en"/>
              <a:t> comparing local and global attitudes towards political actors and entities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/>
            </a:br>
            <a:r>
              <a:rPr lang="en">
                <a:solidFill>
                  <a:srgbClr val="3C78D8"/>
                </a:solidFill>
              </a:rPr>
              <a:t>Democrats</a:t>
            </a:r>
            <a:r>
              <a:rPr lang="en"/>
              <a:t> </a:t>
            </a:r>
            <a:r>
              <a:rPr lang="en"/>
              <a:t>disliked and </a:t>
            </a:r>
            <a:r>
              <a:rPr lang="en">
                <a:solidFill>
                  <a:srgbClr val="CC4125"/>
                </a:solidFill>
              </a:rPr>
              <a:t>Republicans</a:t>
            </a:r>
            <a:r>
              <a:rPr lang="en"/>
              <a:t> liked in r/worldnews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4" name="Google Shape;28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198" y="2322717"/>
            <a:ext cx="2587600" cy="2340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703" y="2322714"/>
            <a:ext cx="2587600" cy="2340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12" y="2322723"/>
            <a:ext cx="2587600" cy="2340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Mining sentiment:</a:t>
            </a:r>
            <a:r>
              <a:rPr b="0" lang="en"/>
              <a:t> comparing local and global attitudes towards political actors and entities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br>
              <a:rPr lang="en"/>
            </a:br>
            <a:r>
              <a:rPr lang="en">
                <a:solidFill>
                  <a:srgbClr val="3C78D8"/>
                </a:solidFill>
              </a:rPr>
              <a:t>Liberals</a:t>
            </a:r>
            <a:r>
              <a:rPr lang="en"/>
              <a:t> disliked and </a:t>
            </a:r>
            <a:r>
              <a:rPr lang="en">
                <a:solidFill>
                  <a:srgbClr val="CC4125"/>
                </a:solidFill>
              </a:rPr>
              <a:t>conservatives</a:t>
            </a:r>
            <a:r>
              <a:rPr lang="en"/>
              <a:t> liked in r/worldnews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94" name="Google Shape;2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200" y="2322691"/>
            <a:ext cx="2587600" cy="2340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4700" y="2322695"/>
            <a:ext cx="2587600" cy="2340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99" y="2322697"/>
            <a:ext cx="2587600" cy="2340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0"/>
          <p:cNvSpPr txBox="1"/>
          <p:nvPr/>
        </p:nvSpPr>
        <p:spPr>
          <a:xfrm>
            <a:off x="311700" y="4725900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Mikolov et. al., Distributed representations of words and phrases and their compositionality, NeurIPS 2013</a:t>
            </a:r>
            <a:endParaRPr sz="1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2" name="Google Shape;302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RQ 5: Comparing semantic representations of political entities in local and global discourse</a:t>
            </a:r>
            <a:endParaRPr/>
          </a:p>
        </p:txBody>
      </p:sp>
      <p:sp>
        <p:nvSpPr>
          <p:cNvPr id="303" name="Google Shape;303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train word embeddings on comment</a:t>
            </a:r>
            <a:br>
              <a:rPr lang="en"/>
            </a:br>
            <a:r>
              <a:rPr lang="en"/>
              <a:t>c</a:t>
            </a:r>
            <a:r>
              <a:rPr lang="en"/>
              <a:t>orpora collected from r/news and r/worldnews</a:t>
            </a:r>
            <a:br>
              <a:rPr lang="en"/>
            </a:br>
            <a:br>
              <a:rPr lang="en"/>
            </a:br>
            <a:r>
              <a:rPr lang="en"/>
              <a:t>We compare the semantic representations of entities in</a:t>
            </a:r>
            <a:br>
              <a:rPr lang="en"/>
            </a:br>
            <a:r>
              <a:rPr lang="en"/>
              <a:t>local and global discourse, as well as in right-wing and left-wing</a:t>
            </a:r>
            <a:br>
              <a:rPr lang="en"/>
            </a:br>
            <a:r>
              <a:rPr lang="en"/>
              <a:t>Conversations, by inspecting their nearest neighbors in the space</a:t>
            </a:r>
            <a:endParaRPr/>
          </a:p>
        </p:txBody>
      </p:sp>
      <p:sp>
        <p:nvSpPr>
          <p:cNvPr id="304" name="Google Shape;304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semantic representations of political entities:</a:t>
            </a:r>
            <a:r>
              <a:rPr b="0" lang="en"/>
              <a:t> r/news vs /worldnews</a:t>
            </a:r>
            <a:endParaRPr b="0"/>
          </a:p>
        </p:txBody>
      </p:sp>
      <p:sp>
        <p:nvSpPr>
          <p:cNvPr id="310" name="Google Shape;310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/>
            </a:br>
            <a:br>
              <a:rPr lang="en" sz="1600"/>
            </a:br>
            <a:r>
              <a:rPr b="1" lang="en" sz="1600"/>
              <a:t>r/news</a:t>
            </a:r>
            <a:br>
              <a:rPr b="1" lang="en" sz="1600"/>
            </a:br>
            <a:br>
              <a:rPr lang="en" sz="1600"/>
            </a:br>
            <a:r>
              <a:rPr b="1" lang="en" sz="1600"/>
              <a:t>hillary: </a:t>
            </a:r>
            <a:r>
              <a:rPr lang="en" sz="1600"/>
              <a:t>clinton, hilary, hrc, bernie, trump, sanders, shillary, stein, obama, dnc, killary, clintons, hillarys, romney, djt, jill, mccain, superdelegates, kasich, hitlery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/>
            </a:br>
            <a:br>
              <a:rPr lang="en" sz="1600"/>
            </a:br>
            <a:r>
              <a:rPr b="1" lang="en" sz="1600"/>
              <a:t>r/worldnews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600"/>
            </a:br>
            <a:r>
              <a:rPr b="1" lang="en" sz="1600"/>
              <a:t>h</a:t>
            </a:r>
            <a:r>
              <a:rPr b="1" lang="en" sz="1600"/>
              <a:t>illary: </a:t>
            </a:r>
            <a:r>
              <a:rPr lang="en" sz="1600"/>
              <a:t>clinton, hilary, hrc, bernie, sanders, trump, obama, clintons, dnc, gop, killary, romney, dws, shillary, she, donna, rnc, democrats, candidate, jeb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11" name="Google Shape;311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This pressure in turn is driven by the general</a:t>
            </a:r>
            <a:br>
              <a:rPr lang="en"/>
            </a:br>
            <a:r>
              <a:rPr lang="en"/>
              <a:t>p</a:t>
            </a:r>
            <a:r>
              <a:rPr lang="en"/>
              <a:t>opulation’s reaction to news and political</a:t>
            </a:r>
            <a:br>
              <a:rPr lang="en"/>
            </a:br>
            <a:r>
              <a:rPr lang="en"/>
              <a:t>c</a:t>
            </a:r>
            <a:r>
              <a:rPr lang="en"/>
              <a:t>ommentary</a:t>
            </a:r>
            <a:br>
              <a:rPr lang="en"/>
            </a:br>
            <a:br>
              <a:rPr lang="en"/>
            </a:br>
            <a:r>
              <a:rPr lang="en"/>
              <a:t>The rise of digital media for news dissemination</a:t>
            </a:r>
            <a:br>
              <a:rPr lang="en"/>
            </a:br>
            <a:r>
              <a:rPr lang="en"/>
              <a:t>h</a:t>
            </a:r>
            <a:r>
              <a:rPr lang="en"/>
              <a:t>as seen an increase in the formation of </a:t>
            </a:r>
            <a:br>
              <a:rPr lang="en"/>
            </a:br>
            <a:r>
              <a:rPr lang="en"/>
              <a:t>e</a:t>
            </a:r>
            <a:r>
              <a:rPr lang="en"/>
              <a:t>cho chambers</a:t>
            </a:r>
            <a:br>
              <a:rPr lang="en"/>
            </a:br>
            <a:br>
              <a:rPr lang="en"/>
            </a:br>
            <a:r>
              <a:rPr lang="en"/>
              <a:t>Such an imbalanced news diet is not healthy</a:t>
            </a:r>
            <a:br>
              <a:rPr lang="en"/>
            </a:br>
            <a:r>
              <a:rPr lang="en"/>
              <a:t>f</a:t>
            </a:r>
            <a:r>
              <a:rPr lang="en"/>
              <a:t>or the governance of a republic</a:t>
            </a:r>
            <a:endParaRPr/>
          </a:p>
        </p:txBody>
      </p:sp>
      <p:sp>
        <p:nvSpPr>
          <p:cNvPr id="72" name="Google Shape;7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5"/>
          <p:cNvSpPr txBox="1"/>
          <p:nvPr/>
        </p:nvSpPr>
        <p:spPr>
          <a:xfrm>
            <a:off x="311700" y="4725900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Andirs et. al., The Rise of Partisanship and Super-Cooperators in the U.S. House of Representatives, PLOS One 2015</a:t>
            </a:r>
            <a:endParaRPr sz="1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0996" y="445025"/>
            <a:ext cx="3251302" cy="421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/>
            </a:br>
            <a:br>
              <a:rPr lang="en" sz="1600"/>
            </a:br>
            <a:r>
              <a:rPr b="1" lang="en" sz="1600"/>
              <a:t>r/news</a:t>
            </a:r>
            <a:br>
              <a:rPr b="1" lang="en" sz="1600"/>
            </a:br>
            <a:br>
              <a:rPr b="1" lang="en" sz="1600"/>
            </a:br>
            <a:r>
              <a:rPr b="1" lang="en" sz="1600"/>
              <a:t>t</a:t>
            </a:r>
            <a:r>
              <a:rPr b="1" lang="en" sz="1600"/>
              <a:t>rump: </a:t>
            </a:r>
            <a:r>
              <a:rPr lang="en" sz="1600"/>
              <a:t>hillary, hrc, hilary, drumpf, obama, trumpler, clinton, bernie, djt, tump, sanders, ukip, trumps, killary, shillary, trumo, putin, gop, hilliary, hitlery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/>
            </a:br>
            <a:br>
              <a:rPr lang="en" sz="1600"/>
            </a:br>
            <a:r>
              <a:rPr b="1" lang="en" sz="1600"/>
              <a:t>r/worldnews</a:t>
            </a:r>
            <a:br>
              <a:rPr b="1" lang="en" sz="1600"/>
            </a:b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/>
              <a:t>t</a:t>
            </a:r>
            <a:r>
              <a:rPr b="1" lang="en" sz="1600"/>
              <a:t>rump: </a:t>
            </a:r>
            <a:r>
              <a:rPr lang="en" sz="1600"/>
              <a:t>hillary, obama, putin, hilary, clinton, drumpf, duterte, hrc, he, bernie, netanyahu, sarkozy, bibi, du30, sanders, him, trumpler, trumps, gop, duerte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317" name="Google Shape;31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semantic representations of political entities:</a:t>
            </a:r>
            <a:r>
              <a:rPr b="0" lang="en"/>
              <a:t> r/news vs /worldnews</a:t>
            </a:r>
            <a:endParaRPr b="0"/>
          </a:p>
        </p:txBody>
      </p:sp>
      <p:sp>
        <p:nvSpPr>
          <p:cNvPr id="318" name="Google Shape;31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semantic representations of political entities:</a:t>
            </a:r>
            <a:r>
              <a:rPr b="0" lang="en"/>
              <a:t> right- vs left-leaning subreddits</a:t>
            </a:r>
            <a:endParaRPr b="0"/>
          </a:p>
        </p:txBody>
      </p:sp>
      <p:sp>
        <p:nvSpPr>
          <p:cNvPr id="324" name="Google Shape;324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/>
            </a:br>
            <a:br>
              <a:rPr lang="en" sz="1600"/>
            </a:br>
            <a:r>
              <a:rPr b="1" lang="en" sz="1600">
                <a:solidFill>
                  <a:srgbClr val="3C78D8"/>
                </a:solidFill>
              </a:rPr>
              <a:t>r/hillaryclinton, r/democrats, r/Liberal</a:t>
            </a:r>
            <a:br>
              <a:rPr b="1" lang="en" sz="1600">
                <a:solidFill>
                  <a:srgbClr val="3C78D8"/>
                </a:solidFill>
              </a:rPr>
            </a:br>
            <a:br>
              <a:rPr lang="en" sz="1600"/>
            </a:br>
            <a:r>
              <a:rPr b="1" lang="en" sz="1600"/>
              <a:t>hillary: </a:t>
            </a:r>
            <a:r>
              <a:rPr lang="en" sz="1600"/>
              <a:t>hrc, trump, hilary, clinton, her, obama, she, bernie, sanders, bill, kaine, him, tpp, candidate, stein, he, dnc, chelsea, hers, ellison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/>
            </a:br>
            <a:br>
              <a:rPr lang="en" sz="1600"/>
            </a:br>
            <a:r>
              <a:rPr b="1" lang="en" sz="1600">
                <a:solidFill>
                  <a:srgbClr val="CC4125"/>
                </a:solidFill>
              </a:rPr>
              <a:t>r/The_Donald, r/Republican, r/Conservative</a:t>
            </a:r>
            <a:endParaRPr b="1" sz="1600">
              <a:solidFill>
                <a:srgbClr val="CC41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600"/>
            </a:br>
            <a:r>
              <a:rPr b="1" lang="en" sz="1600"/>
              <a:t>hillary: </a:t>
            </a:r>
            <a:r>
              <a:rPr lang="en" sz="1600"/>
              <a:t>hilary, hrc, killary, shillary, hiliary, hitlery, hilliary, trump, illary, crooked, clinton, she, bernie, hilldog, hilllary, obama, hillery, hitlary, sanders, killery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25" name="Google Shape;32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semantic representations of political entities:</a:t>
            </a:r>
            <a:r>
              <a:rPr b="0" lang="en"/>
              <a:t> </a:t>
            </a:r>
            <a:r>
              <a:rPr b="0" lang="en"/>
              <a:t>right- vs left-leaning subreddits</a:t>
            </a:r>
            <a:endParaRPr b="0"/>
          </a:p>
        </p:txBody>
      </p:sp>
      <p:sp>
        <p:nvSpPr>
          <p:cNvPr id="331" name="Google Shape;331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/>
            </a:br>
            <a:br>
              <a:rPr lang="en" sz="1600"/>
            </a:br>
            <a:r>
              <a:rPr b="1" lang="en" sz="1600">
                <a:solidFill>
                  <a:srgbClr val="3C78D8"/>
                </a:solidFill>
              </a:rPr>
              <a:t>r/</a:t>
            </a:r>
            <a:r>
              <a:rPr b="1" lang="en" sz="1600">
                <a:solidFill>
                  <a:srgbClr val="3C78D8"/>
                </a:solidFill>
              </a:rPr>
              <a:t>hillaryclinton, r/democrats r/Liberal</a:t>
            </a:r>
            <a:endParaRPr b="1" sz="1600">
              <a:solidFill>
                <a:srgbClr val="3C78D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/>
            </a:br>
            <a:r>
              <a:rPr b="1" lang="en" sz="1600"/>
              <a:t>trump</a:t>
            </a:r>
            <a:r>
              <a:rPr b="1" lang="en" sz="1600"/>
              <a:t>: </a:t>
            </a:r>
            <a:r>
              <a:rPr lang="en" sz="1600"/>
              <a:t>hillary, hrc, clinton, him, drumpf, pence, he, trumps, dt, obama, romney, rubio, bernie, putin, assad, hilary, his, sander, sanders, himself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" sz="1600"/>
            </a:br>
            <a:br>
              <a:rPr lang="en" sz="1600"/>
            </a:br>
            <a:r>
              <a:rPr b="1" lang="en" sz="1600">
                <a:solidFill>
                  <a:srgbClr val="CC4125"/>
                </a:solidFill>
              </a:rPr>
              <a:t>r/</a:t>
            </a:r>
            <a:r>
              <a:rPr b="1" lang="en" sz="1600">
                <a:solidFill>
                  <a:srgbClr val="CC4125"/>
                </a:solidFill>
              </a:rPr>
              <a:t>The_Donald,  r/Republican, r/Conservative</a:t>
            </a:r>
            <a:endParaRPr b="1" sz="1600">
              <a:solidFill>
                <a:srgbClr val="CC412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" sz="1600"/>
            </a:br>
            <a:r>
              <a:rPr b="1" lang="en" sz="1600"/>
              <a:t>trump: </a:t>
            </a:r>
            <a:r>
              <a:rPr lang="en" sz="1600"/>
              <a:t>djt, hillary, shillary, hilary, killary, bernie, dt, him, he, hrc, pence, tump, hitlery, romney, obama, sanders, clinton, gop, hilldog, hiliary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332" name="Google Shape;33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r>
              <a:rPr lang="en"/>
              <a:t> &amp; future work</a:t>
            </a:r>
            <a:endParaRPr/>
          </a:p>
        </p:txBody>
      </p:sp>
      <p:sp>
        <p:nvSpPr>
          <p:cNvPr id="338" name="Google Shape;33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Left-leaning media outlets are quoted more often in local U.S. news and political subreddits, and they receive more engagement as well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global news subreddits are more centrist than U.S. ones, which means we may have a lesson to learn from the rest of the world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Social media rises as a popular source for news during important, time-sensitive events, e.g. the result of the 2016 election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right-wing community is overrepresented in comparison to the left-wing community in the news and politics subreddits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</a:t>
            </a:r>
            <a:r>
              <a:rPr lang="en"/>
              <a:t>e find clear differences in the sentiment associated with and semantic representations of political actors and entities in local and global subreddits</a:t>
            </a:r>
            <a:endParaRPr/>
          </a:p>
        </p:txBody>
      </p:sp>
      <p:sp>
        <p:nvSpPr>
          <p:cNvPr id="339" name="Google Shape;339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Thus far we have been dealing with a late pivot in the project and wrangling with a large amount of data; in the future we plan to: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Expand the list of media outlets classified by political leaning to improve coverage in submissions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Evaluate </a:t>
            </a:r>
            <a:r>
              <a:rPr i="1" lang="en"/>
              <a:t>controversiality</a:t>
            </a:r>
            <a:r>
              <a:rPr lang="en"/>
              <a:t> of submissions with respect to their news source and political subject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 communities of users by connecting them based on activity in common subreddits across the entire websit</a:t>
            </a:r>
            <a:r>
              <a:rPr lang="en"/>
              <a:t>e</a:t>
            </a:r>
            <a:r>
              <a:rPr lang="en"/>
              <a:t>, and use it to discover other subreddits that are correlated with people’s political leaning</a:t>
            </a:r>
            <a:r>
              <a:rPr i="1" lang="en"/>
              <a:t> 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the </a:t>
            </a:r>
            <a:r>
              <a:rPr lang="en"/>
              <a:t>lessons</a:t>
            </a:r>
            <a:r>
              <a:rPr lang="en"/>
              <a:t> learned here to inform the development of a framework to encourage a well-balanced diet in news recommendation</a:t>
            </a:r>
            <a:endParaRPr/>
          </a:p>
        </p:txBody>
      </p:sp>
      <p:sp>
        <p:nvSpPr>
          <p:cNvPr id="345" name="Google Shape;34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&amp; future work</a:t>
            </a:r>
            <a:endParaRPr/>
          </a:p>
        </p:txBody>
      </p:sp>
      <p:sp>
        <p:nvSpPr>
          <p:cNvPr id="346" name="Google Shape;34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C4125"/>
                </a:solidFill>
              </a:rPr>
              <a:t>Thank</a:t>
            </a:r>
            <a:r>
              <a:rPr lang="en">
                <a:solidFill>
                  <a:srgbClr val="3C78D8"/>
                </a:solidFill>
              </a:rPr>
              <a:t> You</a:t>
            </a:r>
            <a:endParaRPr>
              <a:solidFill>
                <a:srgbClr val="3C78D8"/>
              </a:solidFill>
            </a:endParaRPr>
          </a:p>
        </p:txBody>
      </p:sp>
      <p:sp>
        <p:nvSpPr>
          <p:cNvPr id="352" name="Google Shape;352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2" name="Google Shape;82;p16"/>
          <p:cNvPicPr preferRelativeResize="0"/>
          <p:nvPr/>
        </p:nvPicPr>
        <p:blipFill rotWithShape="1">
          <a:blip r:embed="rId3">
            <a:alphaModFix/>
          </a:blip>
          <a:srcRect b="12722" l="32725" r="21375" t="11908"/>
          <a:stretch/>
        </p:blipFill>
        <p:spPr>
          <a:xfrm>
            <a:off x="2143700" y="177100"/>
            <a:ext cx="4856602" cy="4486126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6"/>
          <p:cNvSpPr txBox="1"/>
          <p:nvPr/>
        </p:nvSpPr>
        <p:spPr>
          <a:xfrm>
            <a:off x="311700" y="4725900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https://projects.fivethirtyeight.com/2016-election-forecast/</a:t>
            </a:r>
            <a:endParaRPr sz="1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focus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In this project we investigate the nature of news </a:t>
            </a:r>
            <a:br>
              <a:rPr lang="en"/>
            </a:br>
            <a:r>
              <a:rPr lang="en"/>
              <a:t>readership and political discourse on the Internet</a:t>
            </a:r>
            <a:br>
              <a:rPr lang="en"/>
            </a:br>
            <a:br>
              <a:rPr lang="en"/>
            </a:br>
            <a:r>
              <a:rPr lang="en"/>
              <a:t>We use activity on Reddit as a lens through which to </a:t>
            </a:r>
            <a:br>
              <a:rPr lang="en"/>
            </a:br>
            <a:r>
              <a:rPr lang="en"/>
              <a:t>understand the conversation surrounding the 2016</a:t>
            </a:r>
            <a:br>
              <a:rPr lang="en"/>
            </a:br>
            <a:r>
              <a:rPr lang="en"/>
              <a:t>U.S. Presidential Election, which saw a ‘surprise’</a:t>
            </a:r>
            <a:br>
              <a:rPr lang="en"/>
            </a:br>
            <a:r>
              <a:rPr lang="en"/>
              <a:t>victory for Donald Trump</a:t>
            </a:r>
            <a:br>
              <a:rPr lang="en"/>
            </a:br>
            <a:br>
              <a:rPr lang="en"/>
            </a:br>
            <a:r>
              <a:rPr lang="en"/>
              <a:t>We analyze the conversation on both neutral and</a:t>
            </a:r>
            <a:br>
              <a:rPr lang="en"/>
            </a:br>
            <a:r>
              <a:rPr lang="en"/>
              <a:t>partisan subreddits during the last three months of 2016</a:t>
            </a:r>
            <a:br>
              <a:rPr lang="en"/>
            </a:br>
            <a:r>
              <a:rPr lang="en"/>
              <a:t>to uncover any latent biases in it</a:t>
            </a:r>
            <a:endParaRPr/>
          </a:p>
        </p:txBody>
      </p:sp>
      <p:sp>
        <p:nvSpPr>
          <p:cNvPr id="90" name="Google Shape;9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311700" y="4725900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reddit.com</a:t>
            </a:r>
            <a:endParaRPr sz="1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5300" y="1392775"/>
            <a:ext cx="2617000" cy="26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 work</a:t>
            </a:r>
            <a:endParaRPr/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Most previous work centered around the U.S. elections</a:t>
            </a:r>
            <a:br>
              <a:rPr lang="en"/>
            </a:br>
            <a:r>
              <a:rPr lang="en"/>
              <a:t>has focused on Twitter as a testbed for understanding</a:t>
            </a:r>
            <a:br>
              <a:rPr lang="en"/>
            </a:br>
            <a:r>
              <a:rPr lang="en"/>
              <a:t>the online </a:t>
            </a:r>
            <a:r>
              <a:rPr lang="en"/>
              <a:t>conversation</a:t>
            </a:r>
            <a:br>
              <a:rPr lang="en"/>
            </a:br>
            <a:br>
              <a:rPr lang="en"/>
            </a:br>
            <a:r>
              <a:rPr lang="en"/>
              <a:t>While more popular, Twitter does not lend itself to the</a:t>
            </a:r>
            <a:br>
              <a:rPr lang="en"/>
            </a:br>
            <a:r>
              <a:rPr lang="en"/>
              <a:t>long-form discussions that take place on Reddit,</a:t>
            </a:r>
            <a:br>
              <a:rPr lang="en"/>
            </a:br>
            <a:r>
              <a:rPr lang="en"/>
              <a:t>w</a:t>
            </a:r>
            <a:r>
              <a:rPr lang="en"/>
              <a:t>hich can often take the form of argumentation</a:t>
            </a:r>
            <a:br>
              <a:rPr lang="en"/>
            </a:br>
            <a:r>
              <a:rPr lang="en"/>
              <a:t>a</a:t>
            </a:r>
            <a:r>
              <a:rPr lang="en"/>
              <a:t>nd play a role in swaying people’s opinions</a:t>
            </a:r>
            <a:br>
              <a:rPr lang="en"/>
            </a:br>
            <a:br>
              <a:rPr lang="en"/>
            </a:br>
            <a:r>
              <a:rPr lang="en"/>
              <a:t>Work that uses Reddit data focuses on right- and left-wing</a:t>
            </a:r>
            <a:br>
              <a:rPr lang="en"/>
            </a:br>
            <a:r>
              <a:rPr lang="en"/>
              <a:t>communities’ subreddits, and does not investigate their impact </a:t>
            </a:r>
            <a:br>
              <a:rPr lang="en"/>
            </a:br>
            <a:r>
              <a:rPr lang="en"/>
              <a:t>and engagement on </a:t>
            </a:r>
            <a:r>
              <a:rPr lang="en"/>
              <a:t>n</a:t>
            </a:r>
            <a:r>
              <a:rPr lang="en"/>
              <a:t>eutral ground</a:t>
            </a: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311700" y="4725900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reddit.com</a:t>
            </a:r>
            <a:endParaRPr sz="1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 rotWithShape="1">
          <a:blip r:embed="rId3">
            <a:alphaModFix/>
          </a:blip>
          <a:srcRect b="0" l="11851" r="11683" t="0"/>
          <a:stretch/>
        </p:blipFill>
        <p:spPr>
          <a:xfrm>
            <a:off x="6501650" y="72725"/>
            <a:ext cx="2044298" cy="194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5300" y="1392775"/>
            <a:ext cx="2617000" cy="26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Is there a media bias in content shared on news and political discourse subreddits?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Does th</a:t>
            </a:r>
            <a:r>
              <a:rPr lang="en"/>
              <a:t>e </a:t>
            </a:r>
            <a:r>
              <a:rPr lang="en">
                <a:solidFill>
                  <a:srgbClr val="434343"/>
                </a:solidFill>
              </a:rPr>
              <a:t>identity of a media outlet reporting a news story impact a post’s popularity and engagement levels?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Do people from either side of the aisle differ in their level of engagement on neutral news and political discourse subreddits?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Is there a difference in the sentiment of comments mentioning entities from both sides?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en">
                <a:solidFill>
                  <a:srgbClr val="434343"/>
                </a:solidFill>
              </a:rPr>
              <a:t>Is there a difference in the semantic representation of political entities </a:t>
            </a:r>
            <a:r>
              <a:rPr lang="en">
                <a:solidFill>
                  <a:srgbClr val="434343"/>
                </a:solidFill>
              </a:rPr>
              <a:t>in</a:t>
            </a:r>
            <a:r>
              <a:rPr lang="en">
                <a:solidFill>
                  <a:srgbClr val="434343"/>
                </a:solidFill>
              </a:rPr>
              <a:t> comments from local and global subreddits?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08" name="Google Shape;10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Questions</a:t>
            </a:r>
            <a:endParaRPr/>
          </a:p>
        </p:txBody>
      </p:sp>
      <p:sp>
        <p:nvSpPr>
          <p:cNvPr id="109" name="Google Shape;10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/>
              <a:t>Timeframe:</a:t>
            </a:r>
            <a:br>
              <a:rPr lang="en"/>
            </a:br>
            <a:r>
              <a:rPr lang="en"/>
              <a:t>October, November, December 2016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br>
              <a:rPr lang="en"/>
            </a:br>
            <a:r>
              <a:rPr b="1" lang="en"/>
              <a:t>Subreddits:</a:t>
            </a:r>
            <a:br>
              <a:rPr lang="en"/>
            </a:br>
            <a:r>
              <a:rPr lang="en"/>
              <a:t>n</a:t>
            </a:r>
            <a:r>
              <a:rPr lang="en"/>
              <a:t>ews, worldnews, politics</a:t>
            </a:r>
            <a:br>
              <a:rPr lang="en"/>
            </a:br>
            <a:r>
              <a:rPr lang="en">
                <a:solidFill>
                  <a:srgbClr val="3C78D8"/>
                </a:solidFill>
              </a:rPr>
              <a:t>h</a:t>
            </a:r>
            <a:r>
              <a:rPr lang="en">
                <a:solidFill>
                  <a:srgbClr val="3C78D8"/>
                </a:solidFill>
              </a:rPr>
              <a:t>illaryclinton</a:t>
            </a:r>
            <a:r>
              <a:rPr lang="en"/>
              <a:t>, </a:t>
            </a:r>
            <a:r>
              <a:rPr lang="en">
                <a:solidFill>
                  <a:srgbClr val="CC4125"/>
                </a:solidFill>
              </a:rPr>
              <a:t>The_Donald</a:t>
            </a:r>
            <a:br>
              <a:rPr lang="en"/>
            </a:br>
            <a:r>
              <a:rPr lang="en">
                <a:solidFill>
                  <a:srgbClr val="3C78D8"/>
                </a:solidFill>
              </a:rPr>
              <a:t>d</a:t>
            </a:r>
            <a:r>
              <a:rPr lang="en">
                <a:solidFill>
                  <a:srgbClr val="3C78D8"/>
                </a:solidFill>
              </a:rPr>
              <a:t>emocrats</a:t>
            </a:r>
            <a:r>
              <a:rPr lang="en"/>
              <a:t>, </a:t>
            </a:r>
            <a:r>
              <a:rPr lang="en">
                <a:solidFill>
                  <a:srgbClr val="CC4125"/>
                </a:solidFill>
              </a:rPr>
              <a:t>Republican</a:t>
            </a:r>
            <a:br>
              <a:rPr lang="en"/>
            </a:br>
            <a:r>
              <a:rPr lang="en">
                <a:solidFill>
                  <a:srgbClr val="3C78D8"/>
                </a:solidFill>
              </a:rPr>
              <a:t>Liberal</a:t>
            </a:r>
            <a:r>
              <a:rPr lang="en"/>
              <a:t>, </a:t>
            </a:r>
            <a:r>
              <a:rPr lang="en">
                <a:solidFill>
                  <a:srgbClr val="CC4125"/>
                </a:solidFill>
              </a:rPr>
              <a:t>Conservative</a:t>
            </a:r>
            <a:endParaRPr>
              <a:solidFill>
                <a:srgbClr val="CC4125"/>
              </a:solidFill>
            </a:endParaRPr>
          </a:p>
        </p:txBody>
      </p:sp>
      <p:sp>
        <p:nvSpPr>
          <p:cNvPr id="116" name="Google Shape;11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rPr b="1" lang="en"/>
              <a:t>Source</a:t>
            </a:r>
            <a:r>
              <a:rPr b="1" lang="en"/>
              <a:t>:</a:t>
            </a:r>
            <a:br>
              <a:rPr lang="en"/>
            </a:br>
            <a:r>
              <a:rPr lang="en"/>
              <a:t>p</a:t>
            </a:r>
            <a:r>
              <a:rPr lang="en"/>
              <a:t>ushshift.io</a:t>
            </a:r>
            <a:br>
              <a:rPr lang="en"/>
            </a:br>
            <a:br>
              <a:rPr lang="en"/>
            </a:br>
            <a:r>
              <a:rPr b="1" lang="en"/>
              <a:t>Size:</a:t>
            </a:r>
            <a:br>
              <a:rPr lang="en"/>
            </a:br>
            <a:r>
              <a:rPr lang="en"/>
              <a:t>Dumps of all submissions and comments made on Reddit for all three</a:t>
            </a:r>
            <a:br>
              <a:rPr lang="en"/>
            </a:br>
            <a:r>
              <a:rPr lang="en"/>
              <a:t>m</a:t>
            </a:r>
            <a:r>
              <a:rPr lang="en"/>
              <a:t>onths ~ </a:t>
            </a:r>
            <a:r>
              <a:rPr b="1" lang="en"/>
              <a:t>160 GB</a:t>
            </a:r>
            <a:br>
              <a:rPr b="1" lang="en"/>
            </a:br>
            <a:br>
              <a:rPr b="1" lang="en"/>
            </a:br>
            <a:r>
              <a:rPr b="1" lang="en"/>
              <a:t>Filtered:</a:t>
            </a:r>
            <a:br>
              <a:rPr lang="en"/>
            </a:br>
            <a:r>
              <a:rPr b="1" lang="en"/>
              <a:t>1,145,997</a:t>
            </a:r>
            <a:r>
              <a:rPr lang="en"/>
              <a:t> </a:t>
            </a:r>
            <a:r>
              <a:rPr lang="en"/>
              <a:t>submissions</a:t>
            </a:r>
            <a:br>
              <a:rPr lang="en"/>
            </a:br>
            <a:r>
              <a:rPr b="1" lang="en"/>
              <a:t>16,234,098 </a:t>
            </a:r>
            <a:r>
              <a:rPr lang="en"/>
              <a:t>comments</a:t>
            </a:r>
            <a:endParaRPr/>
          </a:p>
        </p:txBody>
      </p:sp>
      <p:sp>
        <p:nvSpPr>
          <p:cNvPr id="123" name="Google Shape;12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311700" y="4725900"/>
            <a:ext cx="8520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66666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http://files.pushshift.io/reddit/</a:t>
            </a:r>
            <a:endParaRPr sz="1200">
              <a:solidFill>
                <a:srgbClr val="66666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